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sldIdLst>
    <p:sldId id="256" r:id="rId2"/>
    <p:sldId id="276" r:id="rId3"/>
    <p:sldId id="258" r:id="rId4"/>
    <p:sldId id="263" r:id="rId5"/>
    <p:sldId id="279" r:id="rId6"/>
    <p:sldId id="265" r:id="rId7"/>
    <p:sldId id="273" r:id="rId8"/>
    <p:sldId id="278" r:id="rId9"/>
    <p:sldId id="277" r:id="rId10"/>
    <p:sldId id="280"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67" autoAdjust="0"/>
    <p:restoredTop sz="94660"/>
  </p:normalViewPr>
  <p:slideViewPr>
    <p:cSldViewPr>
      <p:cViewPr varScale="1">
        <p:scale>
          <a:sx n="70" d="100"/>
          <a:sy n="70" d="100"/>
        </p:scale>
        <p:origin x="1324"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532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E7A4CEA-718E-407D-8CFF-A239FFAF480B}" type="slidenum">
              <a:rPr lang="en-US"/>
              <a:pPr>
                <a:defRPr/>
              </a:pPr>
              <a:t>‹#›</a:t>
            </a:fld>
            <a:endParaRPr lang="en-US" dirty="0"/>
          </a:p>
        </p:txBody>
      </p:sp>
    </p:spTree>
    <p:extLst>
      <p:ext uri="{BB962C8B-B14F-4D97-AF65-F5344CB8AC3E}">
        <p14:creationId xmlns:p14="http://schemas.microsoft.com/office/powerpoint/2010/main" val="1417134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1503681-05F1-471F-88D1-DDFC9AE686E5}" type="slidenum">
              <a:rPr lang="en-US" smtClean="0"/>
              <a:pPr eaLnBrk="1" hangingPunct="1"/>
              <a:t>1</a:t>
            </a:fld>
            <a:endParaRPr lang="en-US" dirty="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122"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p:txBody>
          <a:bodyPr/>
          <a:lstStyle>
            <a:lvl1pPr>
              <a:defRPr/>
            </a:lvl1pPr>
          </a:lstStyle>
          <a:p>
            <a:pPr>
              <a:defRPr/>
            </a:pPr>
            <a:fld id="{D31917B7-96F6-46D0-850F-1258CA3EC918}" type="slidenum">
              <a:rPr lang="en-US" altLang="en-US"/>
              <a:pPr>
                <a:defRPr/>
              </a:pPr>
              <a:t>‹#›</a:t>
            </a:fld>
            <a:endParaRPr lang="en-US" altLang="en-US" dirty="0"/>
          </a:p>
        </p:txBody>
      </p:sp>
    </p:spTree>
    <p:extLst>
      <p:ext uri="{BB962C8B-B14F-4D97-AF65-F5344CB8AC3E}">
        <p14:creationId xmlns:p14="http://schemas.microsoft.com/office/powerpoint/2010/main" val="416597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8E378D-0FDB-4236-A6AC-BB34C72BE8A0}" type="slidenum">
              <a:rPr lang="en-US" altLang="en-US"/>
              <a:pPr>
                <a:defRPr/>
              </a:pPr>
              <a:t>‹#›</a:t>
            </a:fld>
            <a:endParaRPr lang="en-US" altLang="en-US" dirty="0"/>
          </a:p>
        </p:txBody>
      </p:sp>
    </p:spTree>
    <p:extLst>
      <p:ext uri="{BB962C8B-B14F-4D97-AF65-F5344CB8AC3E}">
        <p14:creationId xmlns:p14="http://schemas.microsoft.com/office/powerpoint/2010/main" val="370310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F7DA70F-25FC-4B3D-A445-90F9BD65CF4B}" type="slidenum">
              <a:rPr lang="en-US" altLang="en-US"/>
              <a:pPr>
                <a:defRPr/>
              </a:pPr>
              <a:t>‹#›</a:t>
            </a:fld>
            <a:endParaRPr lang="en-US" altLang="en-US" dirty="0"/>
          </a:p>
        </p:txBody>
      </p:sp>
    </p:spTree>
    <p:extLst>
      <p:ext uri="{BB962C8B-B14F-4D97-AF65-F5344CB8AC3E}">
        <p14:creationId xmlns:p14="http://schemas.microsoft.com/office/powerpoint/2010/main" val="3118960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F561559-7773-447E-BAE7-7FD08C80D896}" type="slidenum">
              <a:rPr lang="en-US" altLang="en-US"/>
              <a:pPr>
                <a:defRPr/>
              </a:pPr>
              <a:t>‹#›</a:t>
            </a:fld>
            <a:endParaRPr lang="en-US" altLang="en-US" dirty="0"/>
          </a:p>
        </p:txBody>
      </p:sp>
    </p:spTree>
    <p:extLst>
      <p:ext uri="{BB962C8B-B14F-4D97-AF65-F5344CB8AC3E}">
        <p14:creationId xmlns:p14="http://schemas.microsoft.com/office/powerpoint/2010/main" val="2244797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3AD979D-68A8-4838-B9F7-7B567D611354}" type="slidenum">
              <a:rPr lang="en-US" altLang="en-US"/>
              <a:pPr>
                <a:defRPr/>
              </a:pPr>
              <a:t>‹#›</a:t>
            </a:fld>
            <a:endParaRPr lang="en-US" altLang="en-US" dirty="0"/>
          </a:p>
        </p:txBody>
      </p:sp>
    </p:spTree>
    <p:extLst>
      <p:ext uri="{BB962C8B-B14F-4D97-AF65-F5344CB8AC3E}">
        <p14:creationId xmlns:p14="http://schemas.microsoft.com/office/powerpoint/2010/main" val="589347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622840E-0AFA-4ED3-A3CD-D3280D63E827}" type="slidenum">
              <a:rPr lang="en-US" altLang="en-US"/>
              <a:pPr>
                <a:defRPr/>
              </a:pPr>
              <a:t>‹#›</a:t>
            </a:fld>
            <a:endParaRPr lang="en-US" altLang="en-US" dirty="0"/>
          </a:p>
        </p:txBody>
      </p:sp>
    </p:spTree>
    <p:extLst>
      <p:ext uri="{BB962C8B-B14F-4D97-AF65-F5344CB8AC3E}">
        <p14:creationId xmlns:p14="http://schemas.microsoft.com/office/powerpoint/2010/main" val="411484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424403B-011F-4108-BC79-14447E74098F}" type="slidenum">
              <a:rPr lang="en-US" altLang="en-US"/>
              <a:pPr>
                <a:defRPr/>
              </a:pPr>
              <a:t>‹#›</a:t>
            </a:fld>
            <a:endParaRPr lang="en-US" altLang="en-US" dirty="0"/>
          </a:p>
        </p:txBody>
      </p:sp>
    </p:spTree>
    <p:extLst>
      <p:ext uri="{BB962C8B-B14F-4D97-AF65-F5344CB8AC3E}">
        <p14:creationId xmlns:p14="http://schemas.microsoft.com/office/powerpoint/2010/main" val="4041039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48329D4-8CB7-421C-8464-99965BD0723C}" type="slidenum">
              <a:rPr lang="en-US" altLang="en-US"/>
              <a:pPr>
                <a:defRPr/>
              </a:pPr>
              <a:t>‹#›</a:t>
            </a:fld>
            <a:endParaRPr lang="en-US" altLang="en-US" dirty="0"/>
          </a:p>
        </p:txBody>
      </p:sp>
    </p:spTree>
    <p:extLst>
      <p:ext uri="{BB962C8B-B14F-4D97-AF65-F5344CB8AC3E}">
        <p14:creationId xmlns:p14="http://schemas.microsoft.com/office/powerpoint/2010/main" val="2053577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82994D0-5A18-4EB1-B6DB-37645D9D711C}" type="slidenum">
              <a:rPr lang="en-US" altLang="en-US"/>
              <a:pPr>
                <a:defRPr/>
              </a:pPr>
              <a:t>‹#›</a:t>
            </a:fld>
            <a:endParaRPr lang="en-US" altLang="en-US" dirty="0"/>
          </a:p>
        </p:txBody>
      </p:sp>
    </p:spTree>
    <p:extLst>
      <p:ext uri="{BB962C8B-B14F-4D97-AF65-F5344CB8AC3E}">
        <p14:creationId xmlns:p14="http://schemas.microsoft.com/office/powerpoint/2010/main" val="563301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14B606C-E419-464E-BC8E-A934C05F6846}" type="slidenum">
              <a:rPr lang="en-US" altLang="en-US"/>
              <a:pPr>
                <a:defRPr/>
              </a:pPr>
              <a:t>‹#›</a:t>
            </a:fld>
            <a:endParaRPr lang="en-US" altLang="en-US" dirty="0"/>
          </a:p>
        </p:txBody>
      </p:sp>
    </p:spTree>
    <p:extLst>
      <p:ext uri="{BB962C8B-B14F-4D97-AF65-F5344CB8AC3E}">
        <p14:creationId xmlns:p14="http://schemas.microsoft.com/office/powerpoint/2010/main" val="1201460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574C9F9-C11A-4295-8561-5E7BAC98F045}" type="slidenum">
              <a:rPr lang="en-US" altLang="en-US"/>
              <a:pPr>
                <a:defRPr/>
              </a:pPr>
              <a:t>‹#›</a:t>
            </a:fld>
            <a:endParaRPr lang="en-US" altLang="en-US" dirty="0"/>
          </a:p>
        </p:txBody>
      </p:sp>
    </p:spTree>
    <p:extLst>
      <p:ext uri="{BB962C8B-B14F-4D97-AF65-F5344CB8AC3E}">
        <p14:creationId xmlns:p14="http://schemas.microsoft.com/office/powerpoint/2010/main" val="3295229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dirty="0"/>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dirty="0"/>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1D41ED14-44D0-4F10-A8CC-B57C2C65D4B0}" type="slidenum">
              <a:rPr lang="en-US" altLang="en-US"/>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SzPct val="65000"/>
        <a:buFont typeface="Wingdings" pitchFamily="2" charset="2"/>
        <a:buChar char="n"/>
        <a:defRPr sz="24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SzPct val="60000"/>
        <a:buFont typeface="Wingdings" pitchFamily="2" charset="2"/>
        <a:buChar char="q"/>
        <a:defRPr sz="22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itchFamily="2" charset="2"/>
        <a:buChar char="n"/>
        <a:defRPr sz="20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itchFamily="2" charset="2"/>
        <a:buChar char="q"/>
        <a:defRPr>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itchFamily="2" charset="2"/>
        <a:buChar char="§"/>
        <a:defRPr>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sz="4600" dirty="0"/>
              <a:t>Economic Loss Rule</a:t>
            </a:r>
          </a:p>
        </p:txBody>
      </p:sp>
      <p:sp>
        <p:nvSpPr>
          <p:cNvPr id="2" name="TextBox 1"/>
          <p:cNvSpPr txBox="1"/>
          <p:nvPr/>
        </p:nvSpPr>
        <p:spPr>
          <a:xfrm>
            <a:off x="1066800" y="3810000"/>
            <a:ext cx="4267200" cy="923330"/>
          </a:xfrm>
          <a:prstGeom prst="rect">
            <a:avLst/>
          </a:prstGeom>
          <a:noFill/>
        </p:spPr>
        <p:txBody>
          <a:bodyPr wrap="square" rtlCol="0">
            <a:spAutoFit/>
          </a:bodyPr>
          <a:lstStyle/>
          <a:p>
            <a:r>
              <a:rPr lang="en-US" dirty="0"/>
              <a:t>Richard Warner</a:t>
            </a:r>
          </a:p>
          <a:p>
            <a:endParaRPr lang="en-US" dirty="0"/>
          </a:p>
          <a:p>
            <a:r>
              <a:rPr lang="en-US" dirty="0"/>
              <a:t>Chicago-Kent College of Law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7099D-F61A-D1AD-8505-77671C7E04A9}"/>
              </a:ext>
            </a:extLst>
          </p:cNvPr>
          <p:cNvSpPr>
            <a:spLocks noGrp="1"/>
          </p:cNvSpPr>
          <p:nvPr>
            <p:ph type="title"/>
          </p:nvPr>
        </p:nvSpPr>
        <p:spPr/>
        <p:txBody>
          <a:bodyPr/>
          <a:lstStyle/>
          <a:p>
            <a:r>
              <a:rPr lang="en-US" dirty="0"/>
              <a:t>What Sort of Independent Duty?</a:t>
            </a:r>
          </a:p>
        </p:txBody>
      </p:sp>
      <p:sp>
        <p:nvSpPr>
          <p:cNvPr id="3" name="Content Placeholder 2">
            <a:extLst>
              <a:ext uri="{FF2B5EF4-FFF2-40B4-BE49-F238E27FC236}">
                <a16:creationId xmlns:a16="http://schemas.microsoft.com/office/drawing/2014/main" id="{8886488B-13F4-22BD-D53C-73A65274D79F}"/>
              </a:ext>
            </a:extLst>
          </p:cNvPr>
          <p:cNvSpPr>
            <a:spLocks noGrp="1"/>
          </p:cNvSpPr>
          <p:nvPr>
            <p:ph idx="1"/>
          </p:nvPr>
        </p:nvSpPr>
        <p:spPr/>
        <p:txBody>
          <a:bodyPr/>
          <a:lstStyle/>
          <a:p>
            <a:r>
              <a:rPr lang="en-US" dirty="0"/>
              <a:t>What sort of an “independent duty” allows a recovery for purely economic losses?</a:t>
            </a:r>
          </a:p>
          <a:p>
            <a:r>
              <a:rPr lang="en-US" i="1" dirty="0"/>
              <a:t>Dittman</a:t>
            </a:r>
            <a:r>
              <a:rPr lang="en-US" dirty="0"/>
              <a:t>: “if the duty arises under a contract between the parties, a tort action will not lie from a breach of that duty. However, if the duty arises independently of any contractual duties between the parties, then a breach of that duty may support a tort action.” </a:t>
            </a:r>
          </a:p>
          <a:p>
            <a:pPr lvl="1"/>
            <a:r>
              <a:rPr lang="en-US" dirty="0"/>
              <a:t>Note the “may.” The duty that “arises independently of any contractual duties” has to be of the right sort. As the </a:t>
            </a:r>
            <a:r>
              <a:rPr lang="en-US" i="1" dirty="0"/>
              <a:t>Dittman</a:t>
            </a:r>
            <a:r>
              <a:rPr lang="en-US" dirty="0"/>
              <a:t> Court notes, the application of the economic loss doctrine that “turns on the determination of the source of the duty plaintiff claims the defendant owed.”</a:t>
            </a:r>
          </a:p>
        </p:txBody>
      </p:sp>
    </p:spTree>
    <p:extLst>
      <p:ext uri="{BB962C8B-B14F-4D97-AF65-F5344CB8AC3E}">
        <p14:creationId xmlns:p14="http://schemas.microsoft.com/office/powerpoint/2010/main" val="1967414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F6CEA-E3EB-1F20-4FBB-E01452942A38}"/>
              </a:ext>
            </a:extLst>
          </p:cNvPr>
          <p:cNvSpPr>
            <a:spLocks noGrp="1"/>
          </p:cNvSpPr>
          <p:nvPr>
            <p:ph type="title"/>
          </p:nvPr>
        </p:nvSpPr>
        <p:spPr/>
        <p:txBody>
          <a:bodyPr/>
          <a:lstStyle/>
          <a:p>
            <a:r>
              <a:rPr lang="en-US" dirty="0"/>
              <a:t>The Economic Loss Rule</a:t>
            </a:r>
          </a:p>
        </p:txBody>
      </p:sp>
      <p:sp>
        <p:nvSpPr>
          <p:cNvPr id="3" name="Content Placeholder 2">
            <a:extLst>
              <a:ext uri="{FF2B5EF4-FFF2-40B4-BE49-F238E27FC236}">
                <a16:creationId xmlns:a16="http://schemas.microsoft.com/office/drawing/2014/main" id="{01A4934A-7463-F113-5605-61E491E9D446}"/>
              </a:ext>
            </a:extLst>
          </p:cNvPr>
          <p:cNvSpPr>
            <a:spLocks noGrp="1"/>
          </p:cNvSpPr>
          <p:nvPr>
            <p:ph idx="1"/>
          </p:nvPr>
        </p:nvSpPr>
        <p:spPr>
          <a:xfrm>
            <a:off x="457200" y="1219200"/>
            <a:ext cx="8229600" cy="5257800"/>
          </a:xfrm>
        </p:spPr>
        <p:txBody>
          <a:bodyPr/>
          <a:lstStyle/>
          <a:p>
            <a:r>
              <a:rPr lang="en-US" sz="2800" dirty="0">
                <a:solidFill>
                  <a:srgbClr val="000000"/>
                </a:solidFill>
                <a:effectLst/>
                <a:ea typeface="Verdana" panose="020B0604030504040204" pitchFamily="34" charset="0"/>
                <a:cs typeface="Verdana" panose="020B0604030504040204" pitchFamily="34" charset="0"/>
              </a:rPr>
              <a:t>Exceptions aside, there is no tort recovery for purely economic losses. “</a:t>
            </a:r>
            <a:r>
              <a:rPr lang="en-US" sz="2800" dirty="0">
                <a:solidFill>
                  <a:srgbClr val="000000"/>
                </a:solidFill>
                <a:ea typeface="Verdana" panose="020B0604030504040204" pitchFamily="34" charset="0"/>
                <a:cs typeface="Verdana" panose="020B0604030504040204" pitchFamily="34" charset="0"/>
              </a:rPr>
              <a:t>P</a:t>
            </a:r>
            <a:r>
              <a:rPr lang="en-US" sz="2800" dirty="0">
                <a:solidFill>
                  <a:srgbClr val="000000"/>
                </a:solidFill>
                <a:effectLst/>
                <a:ea typeface="Verdana" panose="020B0604030504040204" pitchFamily="34" charset="0"/>
                <a:cs typeface="Verdana" panose="020B0604030504040204" pitchFamily="34" charset="0"/>
              </a:rPr>
              <a:t>urely economic” losses are financial losses unaccompanied by personal injury or damage to property.</a:t>
            </a:r>
          </a:p>
          <a:p>
            <a:r>
              <a:rPr lang="en-US" sz="2800" dirty="0">
                <a:solidFill>
                  <a:srgbClr val="000000"/>
                </a:solidFill>
                <a:effectLst/>
                <a:ea typeface="Verdana" panose="020B0604030504040204" pitchFamily="34" charset="0"/>
                <a:cs typeface="Verdana" panose="020B0604030504040204" pitchFamily="34" charset="0"/>
              </a:rPr>
              <a:t>The losses from unauthorized access to computers and networks are typically purely economic. Does the economic loss rule bar a tort recovery, or does one of the exceptions apply? </a:t>
            </a:r>
            <a:r>
              <a:rPr lang="en-US" sz="2800" i="1" dirty="0" err="1">
                <a:solidFill>
                  <a:srgbClr val="000000"/>
                </a:solidFill>
                <a:effectLst/>
                <a:ea typeface="Verdana" panose="020B0604030504040204" pitchFamily="34" charset="0"/>
                <a:cs typeface="Verdana" panose="020B0604030504040204" pitchFamily="34" charset="0"/>
              </a:rPr>
              <a:t>Dittman</a:t>
            </a:r>
            <a:r>
              <a:rPr lang="en-US" sz="2800" i="1" dirty="0">
                <a:solidFill>
                  <a:srgbClr val="000000"/>
                </a:solidFill>
                <a:effectLst/>
                <a:ea typeface="Verdana" panose="020B0604030504040204" pitchFamily="34" charset="0"/>
                <a:cs typeface="Verdana" panose="020B0604030504040204" pitchFamily="34" charset="0"/>
              </a:rPr>
              <a:t> v. UPMC</a:t>
            </a:r>
            <a:r>
              <a:rPr lang="en-US" sz="2800" dirty="0">
                <a:solidFill>
                  <a:srgbClr val="000000"/>
                </a:solidFill>
                <a:effectLst/>
                <a:ea typeface="Verdana" panose="020B0604030504040204" pitchFamily="34" charset="0"/>
                <a:cs typeface="Verdana" panose="020B0604030504040204" pitchFamily="34" charset="0"/>
              </a:rPr>
              <a:t> considers that question. </a:t>
            </a:r>
          </a:p>
          <a:p>
            <a:pPr marL="0" indent="0">
              <a:buNone/>
            </a:pPr>
            <a:endParaRPr lang="en-US" dirty="0"/>
          </a:p>
        </p:txBody>
      </p:sp>
    </p:spTree>
    <p:extLst>
      <p:ext uri="{BB962C8B-B14F-4D97-AF65-F5344CB8AC3E}">
        <p14:creationId xmlns:p14="http://schemas.microsoft.com/office/powerpoint/2010/main" val="3368386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A041E-FE12-4AFE-9152-5E61C1699A1C}"/>
              </a:ext>
            </a:extLst>
          </p:cNvPr>
          <p:cNvSpPr>
            <a:spLocks noGrp="1"/>
          </p:cNvSpPr>
          <p:nvPr>
            <p:ph type="title"/>
          </p:nvPr>
        </p:nvSpPr>
        <p:spPr/>
        <p:txBody>
          <a:bodyPr/>
          <a:lstStyle/>
          <a:p>
            <a:r>
              <a:rPr lang="en-US" dirty="0"/>
              <a:t>Rationales for the Rule</a:t>
            </a:r>
          </a:p>
        </p:txBody>
      </p:sp>
      <p:sp>
        <p:nvSpPr>
          <p:cNvPr id="3" name="Content Placeholder 2">
            <a:extLst>
              <a:ext uri="{FF2B5EF4-FFF2-40B4-BE49-F238E27FC236}">
                <a16:creationId xmlns:a16="http://schemas.microsoft.com/office/drawing/2014/main" id="{83E1ECF9-44AB-4EC6-AACC-BCA53751074B}"/>
              </a:ext>
            </a:extLst>
          </p:cNvPr>
          <p:cNvSpPr>
            <a:spLocks noGrp="1"/>
          </p:cNvSpPr>
          <p:nvPr>
            <p:ph idx="1"/>
          </p:nvPr>
        </p:nvSpPr>
        <p:spPr/>
        <p:txBody>
          <a:bodyPr/>
          <a:lstStyle/>
          <a:p>
            <a:r>
              <a:rPr lang="en-US" sz="2200" b="1" dirty="0">
                <a:solidFill>
                  <a:srgbClr val="000000"/>
                </a:solidFill>
                <a:effectLst/>
                <a:ea typeface="Times New Roman" panose="02020603050405020304" pitchFamily="18" charset="0"/>
                <a:cs typeface="Times New Roman" panose="02020603050405020304" pitchFamily="18" charset="0"/>
              </a:rPr>
              <a:t>Contracts can allocate the liability</a:t>
            </a:r>
            <a:r>
              <a:rPr lang="en-US" sz="2200" dirty="0">
                <a:solidFill>
                  <a:srgbClr val="000000"/>
                </a:solidFill>
                <a:effectLst/>
                <a:ea typeface="Times New Roman" panose="02020603050405020304" pitchFamily="18" charset="0"/>
                <a:cs typeface="Times New Roman" panose="02020603050405020304" pitchFamily="18" charset="0"/>
              </a:rPr>
              <a:t>:  Between buyer and seller, contracts can allocate the liability in the no-impact cases as the parties desire.  The allocation should not be a function of tort law, which would at best have just legally imposed allocation, instead of several negotiated ones.  </a:t>
            </a:r>
            <a:endParaRPr lang="en-US" sz="2200" dirty="0">
              <a:effectLst/>
              <a:ea typeface="Times New Roman" panose="02020603050405020304" pitchFamily="18" charset="0"/>
              <a:cs typeface="Times New Roman" panose="02020603050405020304" pitchFamily="18" charset="0"/>
            </a:endParaRPr>
          </a:p>
          <a:p>
            <a:r>
              <a:rPr lang="en-US" sz="2200" b="1" dirty="0"/>
              <a:t>Availability of insurance</a:t>
            </a:r>
            <a:r>
              <a:rPr lang="en-US" sz="2200" dirty="0"/>
              <a:t>: In appropriate cases, people can  insure against losses. </a:t>
            </a:r>
            <a:endParaRPr lang="en-US" sz="2200" b="1" dirty="0"/>
          </a:p>
          <a:p>
            <a:r>
              <a:rPr lang="en-US" sz="2200" b="1" dirty="0"/>
              <a:t>Limiting damages</a:t>
            </a:r>
            <a:r>
              <a:rPr lang="en-US" sz="2200" dirty="0"/>
              <a:t>.</a:t>
            </a:r>
          </a:p>
        </p:txBody>
      </p:sp>
    </p:spTree>
    <p:extLst>
      <p:ext uri="{BB962C8B-B14F-4D97-AF65-F5344CB8AC3E}">
        <p14:creationId xmlns:p14="http://schemas.microsoft.com/office/powerpoint/2010/main" val="3955620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3AA6A-BCD8-4B14-A4F9-0CFE33A89158}"/>
              </a:ext>
            </a:extLst>
          </p:cNvPr>
          <p:cNvSpPr>
            <a:spLocks noGrp="1"/>
          </p:cNvSpPr>
          <p:nvPr>
            <p:ph type="title"/>
          </p:nvPr>
        </p:nvSpPr>
        <p:spPr/>
        <p:txBody>
          <a:bodyPr/>
          <a:lstStyle/>
          <a:p>
            <a:r>
              <a:rPr lang="en-US" sz="4000" dirty="0"/>
              <a:t>Limiting Damages; In Re Chicago Flood</a:t>
            </a:r>
          </a:p>
        </p:txBody>
      </p:sp>
      <p:sp>
        <p:nvSpPr>
          <p:cNvPr id="3" name="Content Placeholder 2">
            <a:extLst>
              <a:ext uri="{FF2B5EF4-FFF2-40B4-BE49-F238E27FC236}">
                <a16:creationId xmlns:a16="http://schemas.microsoft.com/office/drawing/2014/main" id="{CB771504-B8DE-4B4F-8E78-C7B801425F85}"/>
              </a:ext>
            </a:extLst>
          </p:cNvPr>
          <p:cNvSpPr>
            <a:spLocks noGrp="1"/>
          </p:cNvSpPr>
          <p:nvPr>
            <p:ph idx="1"/>
          </p:nvPr>
        </p:nvSpPr>
        <p:spPr>
          <a:xfrm>
            <a:off x="449802" y="1163637"/>
            <a:ext cx="8229600" cy="5541963"/>
          </a:xfrm>
        </p:spPr>
        <p:txBody>
          <a:bodyPr/>
          <a:lstStyle/>
          <a:p>
            <a:r>
              <a:rPr lang="en-US" sz="2200" i="1" dirty="0">
                <a:effectLst/>
                <a:ea typeface="Times New Roman" panose="02020603050405020304" pitchFamily="18" charset="0"/>
                <a:cs typeface="Times New Roman" panose="02020603050405020304" pitchFamily="18" charset="0"/>
              </a:rPr>
              <a:t>Rationale</a:t>
            </a:r>
            <a:r>
              <a:rPr lang="en-US" sz="2200" dirty="0">
                <a:effectLst/>
                <a:ea typeface="Times New Roman" panose="02020603050405020304" pitchFamily="18" charset="0"/>
                <a:cs typeface="Times New Roman" panose="02020603050405020304" pitchFamily="18" charset="0"/>
              </a:rPr>
              <a:t>:   To limit damages.  Otherwise, damages would be too extensive, as </a:t>
            </a:r>
            <a:r>
              <a:rPr lang="en-US" sz="2200" i="1" dirty="0">
                <a:effectLst/>
                <a:ea typeface="Times New Roman" panose="02020603050405020304" pitchFamily="18" charset="0"/>
                <a:cs typeface="Times New Roman" panose="02020603050405020304" pitchFamily="18" charset="0"/>
              </a:rPr>
              <a:t>In Re Chicago Flood</a:t>
            </a:r>
            <a:r>
              <a:rPr lang="en-US" sz="2200" dirty="0">
                <a:effectLst/>
                <a:ea typeface="Times New Roman" panose="02020603050405020304" pitchFamily="18" charset="0"/>
                <a:cs typeface="Times New Roman" panose="02020603050405020304" pitchFamily="18" charset="0"/>
              </a:rPr>
              <a:t> illustrates.</a:t>
            </a:r>
          </a:p>
          <a:p>
            <a:r>
              <a:rPr lang="en-US" sz="2200" dirty="0">
                <a:solidFill>
                  <a:srgbClr val="202122"/>
                </a:solidFill>
              </a:rPr>
              <a:t>In a breach of contract, a contract put a hole in a tunnel that ran near the river. </a:t>
            </a:r>
          </a:p>
          <a:p>
            <a:r>
              <a:rPr lang="en-US" sz="2200" dirty="0">
                <a:solidFill>
                  <a:srgbClr val="202122"/>
                </a:solidFill>
              </a:rPr>
              <a:t>It took three days before the flood was cleaned up enough to allow business to begin to resume and cost the city an estimated $1.95 billion in 1992 dollars </a:t>
            </a:r>
            <a:r>
              <a:rPr lang="en-US" sz="2200" b="1" dirty="0">
                <a:solidFill>
                  <a:srgbClr val="202122"/>
                </a:solidFill>
              </a:rPr>
              <a:t>($3.5 billion today</a:t>
            </a:r>
            <a:r>
              <a:rPr lang="en-US" sz="2200" dirty="0">
                <a:solidFill>
                  <a:srgbClr val="202122"/>
                </a:solidFill>
              </a:rPr>
              <a:t>).</a:t>
            </a:r>
          </a:p>
          <a:p>
            <a:r>
              <a:rPr lang="en-US" sz="2200" dirty="0">
                <a:solidFill>
                  <a:srgbClr val="202122"/>
                </a:solidFill>
              </a:rPr>
              <a:t>If the contractor is liable for the $1.95 billion, future contractors with Chicago, </a:t>
            </a:r>
          </a:p>
          <a:p>
            <a:r>
              <a:rPr lang="en-US" sz="2200" dirty="0">
                <a:solidFill>
                  <a:srgbClr val="202122"/>
                </a:solidFill>
              </a:rPr>
              <a:t>(a) May be reluctant to enter into contracts with the city</a:t>
            </a:r>
          </a:p>
          <a:p>
            <a:r>
              <a:rPr lang="en-US" sz="2200" dirty="0">
                <a:solidFill>
                  <a:srgbClr val="202122"/>
                </a:solidFill>
              </a:rPr>
              <a:t>(b) May demand higher prices</a:t>
            </a:r>
          </a:p>
          <a:p>
            <a:r>
              <a:rPr lang="en-US" sz="2200" dirty="0">
                <a:solidFill>
                  <a:srgbClr val="202122"/>
                </a:solidFill>
              </a:rPr>
              <a:t>(c) May demand contract provisions that protect them against liability </a:t>
            </a:r>
          </a:p>
          <a:p>
            <a:r>
              <a:rPr lang="en-US" sz="2200" dirty="0">
                <a:solidFill>
                  <a:srgbClr val="202122"/>
                </a:solidFill>
              </a:rPr>
              <a:t>(d) All of the above</a:t>
            </a:r>
          </a:p>
          <a:p>
            <a:endParaRPr lang="en-US" sz="2200" dirty="0">
              <a:effectLst/>
              <a:ea typeface="Times New Roman" panose="02020603050405020304" pitchFamily="18" charset="0"/>
              <a:cs typeface="Times New Roman" panose="02020603050405020304" pitchFamily="18" charset="0"/>
            </a:endParaRPr>
          </a:p>
          <a:p>
            <a:endParaRPr lang="en-US" sz="2200" dirty="0"/>
          </a:p>
        </p:txBody>
      </p:sp>
    </p:spTree>
    <p:extLst>
      <p:ext uri="{BB962C8B-B14F-4D97-AF65-F5344CB8AC3E}">
        <p14:creationId xmlns:p14="http://schemas.microsoft.com/office/powerpoint/2010/main" val="3474483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585BA-332E-9E58-87FF-C345B8871589}"/>
              </a:ext>
            </a:extLst>
          </p:cNvPr>
          <p:cNvSpPr>
            <a:spLocks noGrp="1"/>
          </p:cNvSpPr>
          <p:nvPr>
            <p:ph type="title"/>
          </p:nvPr>
        </p:nvSpPr>
        <p:spPr/>
        <p:txBody>
          <a:bodyPr/>
          <a:lstStyle/>
          <a:p>
            <a:r>
              <a:rPr lang="en-US" dirty="0"/>
              <a:t>Data Breaches, Large Losses</a:t>
            </a:r>
          </a:p>
        </p:txBody>
      </p:sp>
      <p:sp>
        <p:nvSpPr>
          <p:cNvPr id="3" name="Content Placeholder 2">
            <a:extLst>
              <a:ext uri="{FF2B5EF4-FFF2-40B4-BE49-F238E27FC236}">
                <a16:creationId xmlns:a16="http://schemas.microsoft.com/office/drawing/2014/main" id="{892EFE8E-2F05-35C9-E4DD-AA169BBCC0B4}"/>
              </a:ext>
            </a:extLst>
          </p:cNvPr>
          <p:cNvSpPr>
            <a:spLocks noGrp="1"/>
          </p:cNvSpPr>
          <p:nvPr>
            <p:ph idx="1"/>
          </p:nvPr>
        </p:nvSpPr>
        <p:spPr>
          <a:xfrm>
            <a:off x="457200" y="1417638"/>
            <a:ext cx="8229600" cy="4530725"/>
          </a:xfrm>
        </p:spPr>
        <p:txBody>
          <a:bodyPr/>
          <a:lstStyle/>
          <a:p>
            <a:r>
              <a:rPr lang="en-US" i="1" dirty="0"/>
              <a:t>In re TJX Companies Retail Security Breach Litigation: ”</a:t>
            </a:r>
            <a:r>
              <a:rPr lang="en-US" dirty="0"/>
              <a:t>In January 2007, TJX Companies, Inc. (‘TJX’), headquartered in Massachusetts and a major operator of discount stores, revealed that its computer systems had been hacked. Credit or debit card data for millions of its customers had been stolen. Harm resulted not only to customers but, it appears, also to banks that had issued the cards . . . , which were forced to reimburse customers for fraudulent use of the cards and incurred other expenses”. </a:t>
            </a:r>
          </a:p>
          <a:p>
            <a:r>
              <a:rPr lang="en-US" dirty="0"/>
              <a:t>Should the economic loss rule block all recovery for purely economic losses? If not, what should the exceptions be</a:t>
            </a:r>
          </a:p>
        </p:txBody>
      </p:sp>
    </p:spTree>
    <p:extLst>
      <p:ext uri="{BB962C8B-B14F-4D97-AF65-F5344CB8AC3E}">
        <p14:creationId xmlns:p14="http://schemas.microsoft.com/office/powerpoint/2010/main" val="914298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B9D9-5758-40E0-9298-2F70F1123109}"/>
              </a:ext>
            </a:extLst>
          </p:cNvPr>
          <p:cNvSpPr>
            <a:spLocks noGrp="1"/>
          </p:cNvSpPr>
          <p:nvPr>
            <p:ph type="title"/>
          </p:nvPr>
        </p:nvSpPr>
        <p:spPr/>
        <p:txBody>
          <a:bodyPr/>
          <a:lstStyle/>
          <a:p>
            <a:r>
              <a:rPr lang="en-US" dirty="0"/>
              <a:t>Exceptions </a:t>
            </a:r>
          </a:p>
        </p:txBody>
      </p:sp>
      <p:sp>
        <p:nvSpPr>
          <p:cNvPr id="3" name="Content Placeholder 2">
            <a:extLst>
              <a:ext uri="{FF2B5EF4-FFF2-40B4-BE49-F238E27FC236}">
                <a16:creationId xmlns:a16="http://schemas.microsoft.com/office/drawing/2014/main" id="{089A1390-8958-4346-89B6-3CF8E6F5C0B7}"/>
              </a:ext>
            </a:extLst>
          </p:cNvPr>
          <p:cNvSpPr>
            <a:spLocks noGrp="1"/>
          </p:cNvSpPr>
          <p:nvPr>
            <p:ph idx="1"/>
          </p:nvPr>
        </p:nvSpPr>
        <p:spPr>
          <a:xfrm>
            <a:off x="381000" y="1163637"/>
            <a:ext cx="8229600" cy="4530725"/>
          </a:xfrm>
        </p:spPr>
        <p:txBody>
          <a:bodyPr/>
          <a:lstStyle/>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As </a:t>
            </a:r>
            <a:r>
              <a:rPr lang="en-US" sz="2800" i="1" dirty="0">
                <a:effectLst/>
                <a:ea typeface="Times New Roman" panose="02020603050405020304" pitchFamily="18" charset="0"/>
                <a:cs typeface="Times New Roman" panose="02020603050405020304" pitchFamily="18" charset="0"/>
              </a:rPr>
              <a:t>Dittman</a:t>
            </a:r>
            <a:r>
              <a:rPr lang="en-US" sz="2800" dirty="0">
                <a:effectLst/>
                <a:ea typeface="Times New Roman" panose="02020603050405020304" pitchFamily="18" charset="0"/>
                <a:cs typeface="Times New Roman" panose="02020603050405020304" pitchFamily="18" charset="0"/>
              </a:rPr>
              <a:t> notes, the application of the economic loss doctrine that “turns on the determination of the source of the duty plaintiff claims the defendant owed.” Jurisdictions recognize a variety of exceptions based on statutory duties and certain common law duties as well as the existence of a “special relationship” among the parties</a:t>
            </a:r>
            <a:r>
              <a:rPr lang="en-US" sz="2800" dirty="0">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rPr>
              <a:t>Some exceptions:</a:t>
            </a:r>
          </a:p>
          <a:p>
            <a:pPr marL="679450" lvl="2">
              <a:spcBef>
                <a:spcPts val="0"/>
              </a:spcBef>
              <a:spcAft>
                <a:spcPts val="0"/>
              </a:spcAft>
            </a:pPr>
            <a:r>
              <a:rPr lang="en-US" sz="2400" dirty="0">
                <a:effectLst/>
                <a:ea typeface="Times New Roman" panose="02020603050405020304" pitchFamily="18" charset="0"/>
                <a:cs typeface="Times New Roman" panose="02020603050405020304" pitchFamily="18" charset="0"/>
              </a:rPr>
              <a:t>Intentional torts, </a:t>
            </a:r>
          </a:p>
          <a:p>
            <a:pPr marL="679450" lvl="2">
              <a:spcBef>
                <a:spcPts val="0"/>
              </a:spcBef>
              <a:spcAft>
                <a:spcPts val="0"/>
              </a:spcAft>
            </a:pPr>
            <a:r>
              <a:rPr lang="en-US" sz="2400" i="1" dirty="0">
                <a:ea typeface="Times New Roman" panose="02020603050405020304" pitchFamily="18" charset="0"/>
                <a:cs typeface="Times New Roman" panose="02020603050405020304" pitchFamily="18" charset="0"/>
              </a:rPr>
              <a:t>Professions</a:t>
            </a:r>
            <a:r>
              <a:rPr lang="en-US" sz="2400" dirty="0">
                <a:ea typeface="Times New Roman" panose="02020603050405020304" pitchFamily="18" charset="0"/>
                <a:cs typeface="Times New Roman" panose="02020603050405020304" pitchFamily="18" charset="0"/>
              </a:rPr>
              <a:t>: Medical m</a:t>
            </a:r>
            <a:r>
              <a:rPr lang="en-US" sz="2400" dirty="0">
                <a:effectLst/>
                <a:ea typeface="Times New Roman" panose="02020603050405020304" pitchFamily="18" charset="0"/>
                <a:cs typeface="Times New Roman" panose="02020603050405020304" pitchFamily="18" charset="0"/>
              </a:rPr>
              <a:t>alpractice—and attorneys, termite inspectors, engineers, surveyors. </a:t>
            </a:r>
          </a:p>
          <a:p>
            <a:pPr marL="679450" lvl="2">
              <a:spcBef>
                <a:spcPts val="0"/>
              </a:spcBef>
              <a:spcAft>
                <a:spcPts val="0"/>
              </a:spcAft>
            </a:pPr>
            <a:r>
              <a:rPr lang="en-US" sz="2400" i="1" dirty="0">
                <a:effectLst/>
                <a:ea typeface="Times New Roman" panose="02020603050405020304" pitchFamily="18" charset="0"/>
                <a:cs typeface="Times New Roman" panose="02020603050405020304" pitchFamily="18" charset="0"/>
              </a:rPr>
              <a:t>Actual knowledge</a:t>
            </a:r>
            <a:r>
              <a:rPr lang="en-US" sz="2400" dirty="0">
                <a:effectLst/>
                <a:ea typeface="Times New Roman" panose="02020603050405020304" pitchFamily="18" charset="0"/>
                <a:cs typeface="Times New Roman" panose="02020603050405020304" pitchFamily="18" charset="0"/>
              </a:rPr>
              <a:t>:  Actual knowledge can be enough to establish liability for purely monetary losses.</a:t>
            </a:r>
          </a:p>
          <a:p>
            <a:pPr marL="0" marR="0" indent="0">
              <a:spcBef>
                <a:spcPts val="0"/>
              </a:spcBef>
              <a:spcAft>
                <a:spcPts val="0"/>
              </a:spcAft>
              <a:buNone/>
            </a:pPr>
            <a:endParaRPr lang="en-US" sz="2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22809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A6673-E9E0-4291-A55B-87152C0BBEC9}"/>
              </a:ext>
            </a:extLst>
          </p:cNvPr>
          <p:cNvSpPr>
            <a:spLocks noGrp="1"/>
          </p:cNvSpPr>
          <p:nvPr>
            <p:ph type="title"/>
          </p:nvPr>
        </p:nvSpPr>
        <p:spPr/>
        <p:txBody>
          <a:bodyPr/>
          <a:lstStyle/>
          <a:p>
            <a:r>
              <a:rPr lang="en-US" dirty="0"/>
              <a:t>Exceptions Generally</a:t>
            </a:r>
          </a:p>
        </p:txBody>
      </p:sp>
      <p:sp>
        <p:nvSpPr>
          <p:cNvPr id="3" name="Content Placeholder 2">
            <a:extLst>
              <a:ext uri="{FF2B5EF4-FFF2-40B4-BE49-F238E27FC236}">
                <a16:creationId xmlns:a16="http://schemas.microsoft.com/office/drawing/2014/main" id="{10B87011-A268-4F0C-853B-59C81EF6B219}"/>
              </a:ext>
            </a:extLst>
          </p:cNvPr>
          <p:cNvSpPr>
            <a:spLocks noGrp="1"/>
          </p:cNvSpPr>
          <p:nvPr>
            <p:ph idx="1"/>
          </p:nvPr>
        </p:nvSpPr>
        <p:spPr/>
        <p:txBody>
          <a:bodyPr/>
          <a:lstStyle/>
          <a:p>
            <a:r>
              <a:rPr lang="en-US" sz="2800" i="1" dirty="0">
                <a:effectLst/>
                <a:ea typeface="Times New Roman" panose="02020603050405020304" pitchFamily="18" charset="0"/>
                <a:cs typeface="Times New Roman" panose="02020603050405020304" pitchFamily="18" charset="0"/>
              </a:rPr>
              <a:t>Common theme</a:t>
            </a:r>
            <a:r>
              <a:rPr lang="en-US" sz="2800" dirty="0">
                <a:effectLst/>
                <a:ea typeface="Times New Roman" panose="02020603050405020304" pitchFamily="18" charset="0"/>
                <a:cs typeface="Times New Roman" panose="02020603050405020304" pitchFamily="18" charset="0"/>
              </a:rPr>
              <a:t>:  </a:t>
            </a:r>
          </a:p>
          <a:p>
            <a:pPr lvl="1"/>
            <a:r>
              <a:rPr lang="en-US" sz="2400" dirty="0">
                <a:effectLst/>
                <a:ea typeface="Times New Roman" panose="02020603050405020304" pitchFamily="18" charset="0"/>
                <a:cs typeface="Times New Roman" panose="02020603050405020304" pitchFamily="18" charset="0"/>
              </a:rPr>
              <a:t>(1) monetary loss to others is foreseeable, and </a:t>
            </a:r>
          </a:p>
          <a:p>
            <a:pPr lvl="1"/>
            <a:r>
              <a:rPr lang="en-US" sz="2400" dirty="0">
                <a:effectLst/>
                <a:ea typeface="Times New Roman" panose="02020603050405020304" pitchFamily="18" charset="0"/>
                <a:cs typeface="Times New Roman" panose="02020603050405020304" pitchFamily="18" charset="0"/>
              </a:rPr>
              <a:t>(2) a reasonable person, </a:t>
            </a:r>
            <a:r>
              <a:rPr lang="en-US" sz="2400" i="1" dirty="0">
                <a:effectLst/>
                <a:ea typeface="Times New Roman" panose="02020603050405020304" pitchFamily="18" charset="0"/>
                <a:cs typeface="Times New Roman" panose="02020603050405020304" pitchFamily="18" charset="0"/>
              </a:rPr>
              <a:t>aware of the risk</a:t>
            </a:r>
            <a:r>
              <a:rPr lang="en-US" sz="2400" dirty="0">
                <a:effectLst/>
                <a:ea typeface="Times New Roman" panose="02020603050405020304" pitchFamily="18" charset="0"/>
                <a:cs typeface="Times New Roman" panose="02020603050405020304" pitchFamily="18" charset="0"/>
              </a:rPr>
              <a:t>, would take steps to avoid imposing that loss on others.  </a:t>
            </a:r>
          </a:p>
          <a:p>
            <a:endParaRPr lang="en-US" dirty="0"/>
          </a:p>
        </p:txBody>
      </p:sp>
    </p:spTree>
    <p:extLst>
      <p:ext uri="{BB962C8B-B14F-4D97-AF65-F5344CB8AC3E}">
        <p14:creationId xmlns:p14="http://schemas.microsoft.com/office/powerpoint/2010/main" val="4056777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2895F-5E87-B906-8BAF-B901E540F36A}"/>
              </a:ext>
            </a:extLst>
          </p:cNvPr>
          <p:cNvSpPr>
            <a:spLocks noGrp="1"/>
          </p:cNvSpPr>
          <p:nvPr>
            <p:ph type="title"/>
          </p:nvPr>
        </p:nvSpPr>
        <p:spPr/>
        <p:txBody>
          <a:bodyPr/>
          <a:lstStyle/>
          <a:p>
            <a:r>
              <a:rPr lang="en-US" dirty="0"/>
              <a:t>Economic Loss and Contracts</a:t>
            </a:r>
          </a:p>
        </p:txBody>
      </p:sp>
      <p:sp>
        <p:nvSpPr>
          <p:cNvPr id="3" name="Content Placeholder 2">
            <a:extLst>
              <a:ext uri="{FF2B5EF4-FFF2-40B4-BE49-F238E27FC236}">
                <a16:creationId xmlns:a16="http://schemas.microsoft.com/office/drawing/2014/main" id="{32BBB4F5-A9AC-1143-657E-9303C609AF1D}"/>
              </a:ext>
            </a:extLst>
          </p:cNvPr>
          <p:cNvSpPr>
            <a:spLocks noGrp="1"/>
          </p:cNvSpPr>
          <p:nvPr>
            <p:ph idx="1"/>
          </p:nvPr>
        </p:nvSpPr>
        <p:spPr/>
        <p:txBody>
          <a:bodyPr/>
          <a:lstStyle/>
          <a:p>
            <a:r>
              <a:rPr lang="en-US" dirty="0">
                <a:solidFill>
                  <a:srgbClr val="000000"/>
                </a:solidFill>
                <a:effectLst/>
                <a:ea typeface="Verdana" panose="020B0604030504040204" pitchFamily="34" charset="0"/>
                <a:cs typeface="Verdana" panose="020B0604030504040204" pitchFamily="34" charset="0"/>
              </a:rPr>
              <a:t>UPMC’s employees suffered financial losses as a result of a data breach of UPMC’s computer systems in which hackers obtained personal and financial information about UPMC’s employees. </a:t>
            </a:r>
          </a:p>
          <a:p>
            <a:pPr lvl="1"/>
            <a:r>
              <a:rPr lang="en-US" sz="2400" dirty="0">
                <a:solidFill>
                  <a:srgbClr val="000000"/>
                </a:solidFill>
                <a:effectLst/>
                <a:ea typeface="Verdana" panose="020B0604030504040204" pitchFamily="34" charset="0"/>
                <a:cs typeface="Verdana" panose="020B0604030504040204" pitchFamily="34" charset="0"/>
              </a:rPr>
              <a:t>UPMC’s employment required its employees to allow UPMC to collect and store the data. </a:t>
            </a:r>
          </a:p>
          <a:p>
            <a:r>
              <a:rPr lang="en-US" dirty="0">
                <a:solidFill>
                  <a:srgbClr val="000000"/>
                </a:solidFill>
                <a:effectLst/>
                <a:ea typeface="Verdana" panose="020B0604030504040204" pitchFamily="34" charset="0"/>
                <a:cs typeface="Verdana" panose="020B0604030504040204" pitchFamily="34" charset="0"/>
              </a:rPr>
              <a:t>A number of jurisdictions bar tort liability for purely economic losses when those losses result from negligence in the performance of a contract between the parties. </a:t>
            </a:r>
            <a:r>
              <a:rPr lang="en-US" i="1" dirty="0">
                <a:solidFill>
                  <a:srgbClr val="000000"/>
                </a:solidFill>
                <a:effectLst/>
                <a:ea typeface="Verdana" panose="020B0604030504040204" pitchFamily="34" charset="0"/>
                <a:cs typeface="Verdana" panose="020B0604030504040204" pitchFamily="34" charset="0"/>
              </a:rPr>
              <a:t>Dittman</a:t>
            </a:r>
            <a:r>
              <a:rPr lang="en-US" dirty="0">
                <a:solidFill>
                  <a:srgbClr val="000000"/>
                </a:solidFill>
                <a:effectLst/>
                <a:ea typeface="Verdana" panose="020B0604030504040204" pitchFamily="34" charset="0"/>
                <a:cs typeface="Verdana" panose="020B0604030504040204" pitchFamily="34" charset="0"/>
              </a:rPr>
              <a:t> recognizes exceptions to this rule. </a:t>
            </a:r>
            <a:endParaRPr lang="en-US"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09944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DD671-563E-5B22-1F90-BFD59CD80F8C}"/>
              </a:ext>
            </a:extLst>
          </p:cNvPr>
          <p:cNvSpPr>
            <a:spLocks noGrp="1"/>
          </p:cNvSpPr>
          <p:nvPr>
            <p:ph type="title"/>
          </p:nvPr>
        </p:nvSpPr>
        <p:spPr/>
        <p:txBody>
          <a:bodyPr/>
          <a:lstStyle/>
          <a:p>
            <a:r>
              <a:rPr lang="en-US" dirty="0"/>
              <a:t>The Independent Duty Exception</a:t>
            </a:r>
          </a:p>
        </p:txBody>
      </p:sp>
      <p:sp>
        <p:nvSpPr>
          <p:cNvPr id="3" name="Content Placeholder 2">
            <a:extLst>
              <a:ext uri="{FF2B5EF4-FFF2-40B4-BE49-F238E27FC236}">
                <a16:creationId xmlns:a16="http://schemas.microsoft.com/office/drawing/2014/main" id="{FDCBD1DB-A27D-5DD0-C8BD-49EC9DF7CAA2}"/>
              </a:ext>
            </a:extLst>
          </p:cNvPr>
          <p:cNvSpPr>
            <a:spLocks noGrp="1"/>
          </p:cNvSpPr>
          <p:nvPr>
            <p:ph idx="1"/>
          </p:nvPr>
        </p:nvSpPr>
        <p:spPr/>
        <p:txBody>
          <a:bodyPr/>
          <a:lstStyle/>
          <a:p>
            <a:r>
              <a:rPr lang="en-US" sz="2200" i="1" dirty="0" err="1">
                <a:solidFill>
                  <a:srgbClr val="000000"/>
                </a:solidFill>
                <a:ea typeface="Verdana" panose="020B0604030504040204" pitchFamily="34" charset="0"/>
                <a:cs typeface="Verdana" panose="020B0604030504040204" pitchFamily="34" charset="0"/>
              </a:rPr>
              <a:t>Dittman</a:t>
            </a:r>
            <a:r>
              <a:rPr lang="en-US" sz="2200" dirty="0">
                <a:solidFill>
                  <a:srgbClr val="000000"/>
                </a:solidFill>
                <a:effectLst/>
                <a:ea typeface="Verdana" panose="020B0604030504040204" pitchFamily="34" charset="0"/>
                <a:cs typeface="Verdana" panose="020B0604030504040204" pitchFamily="34" charset="0"/>
              </a:rPr>
              <a:t> says that “if the duty arises under a contract between the parties, a tort action will not lie from a breach of that duty. However, if the duty arises independently of any contractual duties between the parties, then a breach of that duty </a:t>
            </a:r>
            <a:r>
              <a:rPr lang="en-US" sz="2200" i="1" dirty="0">
                <a:solidFill>
                  <a:srgbClr val="000000"/>
                </a:solidFill>
                <a:effectLst/>
                <a:ea typeface="Verdana" panose="020B0604030504040204" pitchFamily="34" charset="0"/>
                <a:cs typeface="Verdana" panose="020B0604030504040204" pitchFamily="34" charset="0"/>
              </a:rPr>
              <a:t>may</a:t>
            </a:r>
            <a:r>
              <a:rPr lang="en-US" sz="2200" dirty="0">
                <a:solidFill>
                  <a:srgbClr val="000000"/>
                </a:solidFill>
                <a:effectLst/>
                <a:ea typeface="Verdana" panose="020B0604030504040204" pitchFamily="34" charset="0"/>
                <a:cs typeface="Verdana" panose="020B0604030504040204" pitchFamily="34" charset="0"/>
              </a:rPr>
              <a:t> support a tort action.” </a:t>
            </a:r>
          </a:p>
          <a:p>
            <a:r>
              <a:rPr lang="en-US" sz="2200" dirty="0">
                <a:solidFill>
                  <a:srgbClr val="000000"/>
                </a:solidFill>
                <a:effectLst/>
                <a:ea typeface="Verdana" panose="020B0604030504040204" pitchFamily="34" charset="0"/>
                <a:cs typeface="Verdana" panose="020B0604030504040204" pitchFamily="34" charset="0"/>
              </a:rPr>
              <a:t>Note the “may.” The duty that “arises independently of any contractual duties” has to be of the right sort. </a:t>
            </a:r>
          </a:p>
          <a:p>
            <a:pPr lvl="1"/>
            <a:r>
              <a:rPr lang="en-US" dirty="0">
                <a:solidFill>
                  <a:srgbClr val="000000"/>
                </a:solidFill>
                <a:effectLst/>
                <a:ea typeface="Verdana" panose="020B0604030504040204" pitchFamily="34" charset="0"/>
                <a:cs typeface="Verdana" panose="020B0604030504040204" pitchFamily="34" charset="0"/>
              </a:rPr>
              <a:t>As the </a:t>
            </a:r>
            <a:r>
              <a:rPr lang="en-US" i="1" dirty="0" err="1">
                <a:solidFill>
                  <a:srgbClr val="000000"/>
                </a:solidFill>
                <a:effectLst/>
                <a:ea typeface="Verdana" panose="020B0604030504040204" pitchFamily="34" charset="0"/>
                <a:cs typeface="Verdana" panose="020B0604030504040204" pitchFamily="34" charset="0"/>
              </a:rPr>
              <a:t>Dittman</a:t>
            </a:r>
            <a:r>
              <a:rPr lang="en-US" dirty="0">
                <a:solidFill>
                  <a:srgbClr val="000000"/>
                </a:solidFill>
                <a:effectLst/>
                <a:ea typeface="Verdana" panose="020B0604030504040204" pitchFamily="34" charset="0"/>
                <a:cs typeface="Verdana" panose="020B0604030504040204" pitchFamily="34" charset="0"/>
              </a:rPr>
              <a:t> notes, the application of the economic loss doctrine that “turns on the determination of the source of the duty plaintiff claims the defendant owed</a:t>
            </a:r>
            <a:r>
              <a:rPr lang="en-US">
                <a:solidFill>
                  <a:srgbClr val="000000"/>
                </a:solidFill>
                <a:effectLst/>
                <a:ea typeface="Verdana" panose="020B0604030504040204" pitchFamily="34" charset="0"/>
                <a:cs typeface="Verdana" panose="020B0604030504040204" pitchFamily="34" charset="0"/>
              </a:rPr>
              <a:t>.” </a:t>
            </a:r>
          </a:p>
          <a:p>
            <a:r>
              <a:rPr lang="en-US">
                <a:solidFill>
                  <a:srgbClr val="000000"/>
                </a:solidFill>
                <a:effectLst/>
                <a:ea typeface="Verdana" panose="020B0604030504040204" pitchFamily="34" charset="0"/>
                <a:cs typeface="Verdana" panose="020B0604030504040204" pitchFamily="34" charset="0"/>
              </a:rPr>
              <a:t>Jurisdictions </a:t>
            </a:r>
            <a:r>
              <a:rPr lang="en-US" dirty="0">
                <a:solidFill>
                  <a:srgbClr val="000000"/>
                </a:solidFill>
                <a:effectLst/>
                <a:ea typeface="Verdana" panose="020B0604030504040204" pitchFamily="34" charset="0"/>
                <a:cs typeface="Verdana" panose="020B0604030504040204" pitchFamily="34" charset="0"/>
              </a:rPr>
              <a:t>recognize a variety of exceptions based on statutory duties and certain common law duties as well as the existence of a “special relationship” among the parties. </a:t>
            </a:r>
            <a:endParaRPr lang="en-US"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61812354"/>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3900</TotalTime>
  <Words>908</Words>
  <Application>Microsoft Office PowerPoint</Application>
  <PresentationFormat>On-screen Show (4:3)</PresentationFormat>
  <Paragraphs>46</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Garamond</vt:lpstr>
      <vt:lpstr>Times New Roman</vt:lpstr>
      <vt:lpstr>Verdana</vt:lpstr>
      <vt:lpstr>Wingdings</vt:lpstr>
      <vt:lpstr>Edge</vt:lpstr>
      <vt:lpstr>Economic Loss Rule</vt:lpstr>
      <vt:lpstr>The Economic Loss Rule</vt:lpstr>
      <vt:lpstr>Rationales for the Rule</vt:lpstr>
      <vt:lpstr>Limiting Damages; In Re Chicago Flood</vt:lpstr>
      <vt:lpstr>Data Breaches, Large Losses</vt:lpstr>
      <vt:lpstr>Exceptions </vt:lpstr>
      <vt:lpstr>Exceptions Generally</vt:lpstr>
      <vt:lpstr>Economic Loss and Contracts</vt:lpstr>
      <vt:lpstr>The Independent Duty Exception</vt:lpstr>
      <vt:lpstr>What Sort of Independent Duty?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669</cp:revision>
  <dcterms:created xsi:type="dcterms:W3CDTF">2008-02-02T15:47:04Z</dcterms:created>
  <dcterms:modified xsi:type="dcterms:W3CDTF">2025-02-02T21:10:19Z</dcterms:modified>
</cp:coreProperties>
</file>